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D332DB-4D84-4197-9F62-9A091E67380B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79744C-0076-42FB-84CC-5C83391C99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8-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Pasteurellosis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(Fowl Cholera</a:t>
            </a:r>
            <a:r>
              <a:rPr lang="en-US" sz="20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000" b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219197"/>
          <a:ext cx="9144000" cy="5598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85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Pullorum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Fowl  Typhoid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Fowl</a:t>
                      </a:r>
                      <a:r>
                        <a:rPr lang="en-US" baseline="0" dirty="0" smtClean="0"/>
                        <a:t> Cholera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Comb and wattles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Cyanotic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Joints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Swollen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smtClean="0"/>
                        <a:t>Liver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to slightly enlarged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Liver color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smtClean="0"/>
                        <a:t>Necrotic foci in the liver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Spleen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Enlarged 2-3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565"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Nodules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Hemorrhagic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1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Inflammation and hemorrhage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Field 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76399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Pasteurellosis</a:t>
            </a:r>
            <a:endParaRPr lang="en-US" sz="8800" b="1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934200" cy="1610911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(Fowl Cholera) </a:t>
            </a:r>
            <a:endParaRPr lang="en-US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1-Avian Cholera.</a:t>
            </a:r>
          </a:p>
          <a:p>
            <a:pPr>
              <a:buNone/>
            </a:pPr>
            <a:r>
              <a:rPr lang="en-US" dirty="0" smtClean="0"/>
              <a:t>2-Avian Pasteurellosis.</a:t>
            </a:r>
          </a:p>
          <a:p>
            <a:pPr>
              <a:buNone/>
            </a:pPr>
            <a:r>
              <a:rPr lang="en-US" dirty="0" smtClean="0"/>
              <a:t>3-Avian Hemorrhagic Septicemia.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sz="2800" dirty="0" smtClean="0"/>
              <a:t>Fowl cholera is acute septicemic disease of </a:t>
            </a:r>
          </a:p>
          <a:p>
            <a:pPr>
              <a:buNone/>
            </a:pPr>
            <a:r>
              <a:rPr lang="en-US" sz="2800" dirty="0" smtClean="0"/>
              <a:t>domestic fowl and wild birds caused by </a:t>
            </a:r>
          </a:p>
          <a:p>
            <a:pPr>
              <a:buNone/>
            </a:pPr>
            <a:r>
              <a:rPr lang="en-US" sz="2800" u="sng" dirty="0" smtClean="0"/>
              <a:t>Pasteurella</a:t>
            </a:r>
            <a:r>
              <a:rPr lang="en-US" sz="2800" dirty="0" smtClean="0"/>
              <a:t> </a:t>
            </a:r>
            <a:r>
              <a:rPr lang="en-US" sz="2800" u="sng" dirty="0" smtClean="0"/>
              <a:t>multocida, </a:t>
            </a:r>
            <a:r>
              <a:rPr lang="en-US" sz="2800" dirty="0" smtClean="0"/>
              <a:t>(</a:t>
            </a:r>
            <a:r>
              <a:rPr lang="en-US" sz="2800" u="sng" dirty="0" smtClean="0"/>
              <a:t>Pasteurella</a:t>
            </a:r>
            <a:r>
              <a:rPr lang="en-US" sz="2800" dirty="0" smtClean="0"/>
              <a:t> </a:t>
            </a:r>
            <a:r>
              <a:rPr lang="en-US" sz="2800" u="sng" dirty="0" smtClean="0"/>
              <a:t>aviseptica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characterized by high morbidity and mortality.  </a:t>
            </a: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Synonyms: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Chickens, turkeys and ducks are most commonly </a:t>
            </a:r>
          </a:p>
          <a:p>
            <a:pPr>
              <a:buNone/>
            </a:pPr>
            <a:r>
              <a:rPr lang="en-US" dirty="0" smtClean="0"/>
              <a:t>affected.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Epizootiology:</a:t>
            </a:r>
          </a:p>
          <a:p>
            <a:pPr>
              <a:buNone/>
            </a:pPr>
            <a:r>
              <a:rPr lang="en-US" dirty="0" smtClean="0"/>
              <a:t>1-Healthy nasal carriers provide a source of</a:t>
            </a:r>
          </a:p>
          <a:p>
            <a:pPr>
              <a:buNone/>
            </a:pPr>
            <a:r>
              <a:rPr lang="en-US" dirty="0" smtClean="0"/>
              <a:t>    infection.</a:t>
            </a:r>
          </a:p>
          <a:p>
            <a:pPr>
              <a:buNone/>
            </a:pPr>
            <a:r>
              <a:rPr lang="en-US" dirty="0" smtClean="0"/>
              <a:t>2-The natural spread of the disease is by ingestion</a:t>
            </a:r>
          </a:p>
          <a:p>
            <a:pPr>
              <a:buNone/>
            </a:pPr>
            <a:r>
              <a:rPr lang="en-US" dirty="0" smtClean="0"/>
              <a:t>    and inhalation.</a:t>
            </a:r>
          </a:p>
          <a:p>
            <a:pPr>
              <a:buNone/>
            </a:pPr>
            <a:r>
              <a:rPr lang="en-US" dirty="0" smtClean="0"/>
              <a:t>3-Mechanical transmission by vectors.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Susceptibility: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 Age: Semimature to mature.</a:t>
            </a:r>
          </a:p>
          <a:p>
            <a:pPr>
              <a:buNone/>
            </a:pPr>
            <a:r>
              <a:rPr lang="en-US" dirty="0" smtClean="0"/>
              <a:t>2- Acute: a-Sudden death of well fleshed birds.</a:t>
            </a:r>
          </a:p>
          <a:p>
            <a:pPr>
              <a:buNone/>
            </a:pPr>
            <a:r>
              <a:rPr lang="en-US" dirty="0" smtClean="0"/>
              <a:t>                b-Greenish and yellowish diarrhea.</a:t>
            </a:r>
          </a:p>
          <a:p>
            <a:pPr>
              <a:buNone/>
            </a:pPr>
            <a:r>
              <a:rPr lang="en-US" dirty="0" smtClean="0"/>
              <a:t>                c- Mucous in mouth and nostrils.</a:t>
            </a:r>
          </a:p>
          <a:p>
            <a:pPr>
              <a:buNone/>
            </a:pPr>
            <a:r>
              <a:rPr lang="en-US" dirty="0" smtClean="0"/>
              <a:t>                d- Cyanotic comb and wattles.</a:t>
            </a:r>
          </a:p>
          <a:p>
            <a:pPr>
              <a:buNone/>
            </a:pPr>
            <a:r>
              <a:rPr lang="en-US" dirty="0" smtClean="0"/>
              <a:t>3-Chronic: a-Carriers due to localization of the </a:t>
            </a:r>
          </a:p>
          <a:p>
            <a:pPr>
              <a:buNone/>
            </a:pPr>
            <a:r>
              <a:rPr lang="en-US" dirty="0" smtClean="0"/>
              <a:t>                     bacteria.</a:t>
            </a:r>
          </a:p>
          <a:p>
            <a:pPr>
              <a:buNone/>
            </a:pPr>
            <a:r>
              <a:rPr lang="en-US" dirty="0" smtClean="0"/>
              <a:t>                  b-Swollen wattles and eyes.</a:t>
            </a:r>
          </a:p>
          <a:p>
            <a:pPr>
              <a:buNone/>
            </a:pPr>
            <a:r>
              <a:rPr lang="en-US" dirty="0" smtClean="0"/>
              <a:t>                  c- Inflammation of joints and tendon </a:t>
            </a:r>
          </a:p>
          <a:p>
            <a:pPr>
              <a:buNone/>
            </a:pPr>
            <a:r>
              <a:rPr lang="en-US" dirty="0" smtClean="0"/>
              <a:t>                       sheath of legs and wings.</a:t>
            </a:r>
          </a:p>
          <a:p>
            <a:pPr>
              <a:buNone/>
            </a:pPr>
            <a:r>
              <a:rPr lang="en-US" dirty="0" smtClean="0"/>
              <a:t>                  d- </a:t>
            </a:r>
            <a:r>
              <a:rPr lang="en-US" dirty="0" err="1" smtClean="0"/>
              <a:t>Torticollis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Symptoms: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100" u="sng" dirty="0" smtClean="0">
                <a:solidFill>
                  <a:schemeClr val="accent1"/>
                </a:solidFill>
              </a:rPr>
              <a:t>Acute: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a-</a:t>
            </a:r>
            <a:r>
              <a:rPr lang="en-US" dirty="0" smtClean="0"/>
              <a:t> A sticky mucous in the mouth and nasal passages.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b-</a:t>
            </a:r>
            <a:r>
              <a:rPr lang="en-US" dirty="0" smtClean="0"/>
              <a:t> Generalized congestion.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C-</a:t>
            </a:r>
            <a:r>
              <a:rPr lang="en-US" dirty="0" smtClean="0"/>
              <a:t> Hemorrhage in the heart muscles particularly around </a:t>
            </a:r>
          </a:p>
          <a:p>
            <a:pPr>
              <a:buNone/>
            </a:pPr>
            <a:r>
              <a:rPr lang="en-US" dirty="0" smtClean="0"/>
              <a:t>     the coronary groove and gizzard.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d-</a:t>
            </a:r>
            <a:r>
              <a:rPr lang="en-US" dirty="0" smtClean="0"/>
              <a:t> Pericardial sac contains an excess of yellowish fluid 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e-</a:t>
            </a:r>
            <a:r>
              <a:rPr lang="en-US" dirty="0" smtClean="0"/>
              <a:t> Liver: very dark or lighter than usual, with many white</a:t>
            </a:r>
          </a:p>
          <a:p>
            <a:pPr>
              <a:buNone/>
            </a:pPr>
            <a:r>
              <a:rPr lang="en-US" dirty="0" smtClean="0"/>
              <a:t>     necrotic foci.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f-</a:t>
            </a:r>
            <a:r>
              <a:rPr lang="en-US" dirty="0" smtClean="0"/>
              <a:t>Inflammation and hemorrhage in the duodenum.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g-</a:t>
            </a:r>
            <a:r>
              <a:rPr lang="en-US" dirty="0" smtClean="0"/>
              <a:t> Lung: Consolidation  and congestion with small </a:t>
            </a:r>
          </a:p>
          <a:p>
            <a:pPr>
              <a:buNone/>
            </a:pPr>
            <a:r>
              <a:rPr lang="en-US" dirty="0" smtClean="0"/>
              <a:t>     hemorrhage 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h-</a:t>
            </a:r>
            <a:r>
              <a:rPr lang="en-US" dirty="0" smtClean="0"/>
              <a:t> Cheesy , yellowish deposits in various parts of the body,</a:t>
            </a:r>
          </a:p>
          <a:p>
            <a:pPr>
              <a:buNone/>
            </a:pPr>
            <a:r>
              <a:rPr lang="en-US" dirty="0" smtClean="0"/>
              <a:t>     especially on the air sacs and intestine.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7921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chemeClr val="accent1"/>
                </a:solidFill>
              </a:rPr>
              <a:t>Chronic type: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a-</a:t>
            </a:r>
            <a:r>
              <a:rPr lang="en-US" dirty="0" smtClean="0"/>
              <a:t>Dried cheesy, yellow material is found free in the abdominal cavity or adhere to some organ due to ruptured yolk.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b-</a:t>
            </a:r>
            <a:r>
              <a:rPr lang="en-US" dirty="0" smtClean="0"/>
              <a:t>Hemorrhage of the ovary . Ova: Soft, flabby,</a:t>
            </a:r>
          </a:p>
          <a:p>
            <a:pPr>
              <a:buNone/>
            </a:pPr>
            <a:r>
              <a:rPr lang="en-US" dirty="0" smtClean="0"/>
              <a:t>    irregular in outline and </a:t>
            </a:r>
            <a:r>
              <a:rPr lang="en-US" dirty="0" err="1" smtClean="0"/>
              <a:t>pedunculated</a:t>
            </a:r>
            <a:r>
              <a:rPr lang="en-US" dirty="0" smtClean="0"/>
              <a:t> . </a:t>
            </a:r>
            <a:r>
              <a:rPr lang="en-US" smtClean="0"/>
              <a:t>Greenish </a:t>
            </a:r>
            <a:r>
              <a:rPr lang="en-US" dirty="0" smtClean="0"/>
              <a:t>colored ovum is observed.(Due to salpingitis).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C-</a:t>
            </a:r>
            <a:r>
              <a:rPr lang="en-US" dirty="0" smtClean="0"/>
              <a:t> Caseous swollen wattles and joints.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d-</a:t>
            </a:r>
            <a:r>
              <a:rPr lang="en-US" dirty="0" smtClean="0"/>
              <a:t> Suppurative meningitis due to the localization</a:t>
            </a:r>
          </a:p>
          <a:p>
            <a:pPr>
              <a:buNone/>
            </a:pPr>
            <a:r>
              <a:rPr lang="en-US" dirty="0" smtClean="0"/>
              <a:t>     of bacteria at the base of skull, ear and brain.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1-Coagulation necrosis.</a:t>
            </a:r>
          </a:p>
          <a:p>
            <a:pPr>
              <a:buNone/>
            </a:pPr>
            <a:r>
              <a:rPr lang="en-US" dirty="0" smtClean="0"/>
              <a:t>2-Heterophilic infiltration.</a:t>
            </a:r>
          </a:p>
          <a:p>
            <a:pPr>
              <a:buNone/>
            </a:pPr>
            <a:endParaRPr lang="en-US" sz="39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9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1-History.       2-Signs.      3-Lesions.</a:t>
            </a:r>
          </a:p>
          <a:p>
            <a:pPr>
              <a:buNone/>
            </a:pPr>
            <a:r>
              <a:rPr lang="en-US" dirty="0" smtClean="0"/>
              <a:t>4-Laboratory diagnosis.</a:t>
            </a:r>
          </a:p>
          <a:p>
            <a:pPr>
              <a:buNone/>
            </a:pPr>
            <a:r>
              <a:rPr lang="en-US" dirty="0" smtClean="0"/>
              <a:t>   a-Finding of bipolar bacteria.</a:t>
            </a:r>
          </a:p>
          <a:p>
            <a:pPr>
              <a:buNone/>
            </a:pPr>
            <a:r>
              <a:rPr lang="en-US" dirty="0" smtClean="0"/>
              <a:t>   b- Isolation and characterization of bacteria</a:t>
            </a:r>
          </a:p>
          <a:p>
            <a:pPr>
              <a:buNone/>
            </a:pPr>
            <a:r>
              <a:rPr lang="en-US" dirty="0" smtClean="0"/>
              <a:t>        from circulatory blood, liver and other</a:t>
            </a:r>
          </a:p>
          <a:p>
            <a:pPr>
              <a:buNone/>
            </a:pPr>
            <a:r>
              <a:rPr lang="en-US" dirty="0" smtClean="0"/>
              <a:t>       organs. </a:t>
            </a:r>
          </a:p>
          <a:p>
            <a:pPr>
              <a:buNone/>
            </a:pPr>
            <a:r>
              <a:rPr lang="en-US" dirty="0" smtClean="0"/>
              <a:t>   c- Agglutination test.</a:t>
            </a:r>
          </a:p>
          <a:p>
            <a:pPr>
              <a:buNone/>
            </a:pPr>
            <a:r>
              <a:rPr lang="en-US" dirty="0" smtClean="0"/>
              <a:t>   d- Laboratory animal inoculation ( chick and mice).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Histopathology: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1-Water sanitation.</a:t>
            </a:r>
          </a:p>
          <a:p>
            <a:pPr>
              <a:buNone/>
            </a:pPr>
            <a:r>
              <a:rPr lang="en-US" dirty="0" smtClean="0"/>
              <a:t>2- Good management.</a:t>
            </a:r>
          </a:p>
          <a:p>
            <a:pPr>
              <a:buNone/>
            </a:pPr>
            <a:r>
              <a:rPr lang="en-US" dirty="0" smtClean="0"/>
              <a:t>3-Control flies and rodents.</a:t>
            </a:r>
          </a:p>
          <a:p>
            <a:pPr>
              <a:buNone/>
            </a:pPr>
            <a:r>
              <a:rPr lang="en-US" dirty="0" smtClean="0"/>
              <a:t>4-Vaccination at 12-16 weeks and repeat 4-8 </a:t>
            </a:r>
          </a:p>
          <a:p>
            <a:pPr>
              <a:buNone/>
            </a:pPr>
            <a:r>
              <a:rPr lang="en-US" dirty="0" smtClean="0"/>
              <a:t>    weeks later.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dirty="0" smtClean="0"/>
              <a:t>1-Sulfanomides.</a:t>
            </a:r>
          </a:p>
          <a:p>
            <a:pPr>
              <a:buNone/>
            </a:pPr>
            <a:r>
              <a:rPr lang="en-US" dirty="0" smtClean="0"/>
              <a:t>2-Teramycin in water or feed.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Control: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548</Words>
  <Application>Microsoft Office PowerPoint</Application>
  <PresentationFormat>عرض على الشاشة (4:3)</PresentationFormat>
  <Paragraphs>128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Pasteurellosis</vt:lpstr>
      <vt:lpstr>Synonyms:</vt:lpstr>
      <vt:lpstr>Susceptibility:</vt:lpstr>
      <vt:lpstr>Symptoms:</vt:lpstr>
      <vt:lpstr>Post-mortem lesions:</vt:lpstr>
      <vt:lpstr>عرض تقديمي في PowerPoint</vt:lpstr>
      <vt:lpstr>Histopathology:</vt:lpstr>
      <vt:lpstr>Control:</vt:lpstr>
      <vt:lpstr>Field Differential Diagnosis: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Pateurellosis</dc:title>
  <dc:creator>fujitsu</dc:creator>
  <cp:lastModifiedBy>Maher</cp:lastModifiedBy>
  <cp:revision>19</cp:revision>
  <dcterms:created xsi:type="dcterms:W3CDTF">2013-07-03T19:13:40Z</dcterms:created>
  <dcterms:modified xsi:type="dcterms:W3CDTF">2023-12-07T09:38:53Z</dcterms:modified>
</cp:coreProperties>
</file>